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59" r:id="rId5"/>
    <p:sldId id="266" r:id="rId6"/>
    <p:sldId id="260" r:id="rId7"/>
    <p:sldId id="267" r:id="rId8"/>
    <p:sldId id="262" r:id="rId9"/>
    <p:sldId id="263" r:id="rId10"/>
    <p:sldId id="264" r:id="rId11"/>
    <p:sldId id="273" r:id="rId12"/>
    <p:sldId id="268" r:id="rId13"/>
    <p:sldId id="274" r:id="rId14"/>
    <p:sldId id="270" r:id="rId15"/>
    <p:sldId id="271" r:id="rId16"/>
    <p:sldId id="272"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235F7E-0705-45A9-9587-3600DBD202B0}"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235F7E-0705-45A9-9587-3600DBD202B0}"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235F7E-0705-45A9-9587-3600DBD202B0}"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235F7E-0705-45A9-9587-3600DBD202B0}"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235F7E-0705-45A9-9587-3600DBD202B0}" type="datetimeFigureOut">
              <a:rPr lang="en-US" smtClean="0"/>
              <a:pPr/>
              <a:t>20-Dec-22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235F7E-0705-45A9-9587-3600DBD202B0}"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235F7E-0705-45A9-9587-3600DBD202B0}" type="datetimeFigureOut">
              <a:rPr lang="en-US" smtClean="0"/>
              <a:pPr/>
              <a:t>20-Dec-22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235F7E-0705-45A9-9587-3600DBD202B0}" type="datetimeFigureOut">
              <a:rPr lang="en-US" smtClean="0"/>
              <a:pPr/>
              <a:t>20-Dec-22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35F7E-0705-45A9-9587-3600DBD202B0}" type="datetimeFigureOut">
              <a:rPr lang="en-US" smtClean="0"/>
              <a:pPr/>
              <a:t>20-Dec-22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235F7E-0705-45A9-9587-3600DBD202B0}"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235F7E-0705-45A9-9587-3600DBD202B0}" type="datetimeFigureOut">
              <a:rPr lang="en-US" smtClean="0"/>
              <a:pPr/>
              <a:t>20-Dec-22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6153A-9A44-4779-8CF5-4AAEE8972B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35F7E-0705-45A9-9587-3600DBD202B0}" type="datetimeFigureOut">
              <a:rPr lang="en-US" smtClean="0"/>
              <a:pPr/>
              <a:t>20-Dec-22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6153A-9A44-4779-8CF5-4AAEE8972B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gency FB" pitchFamily="34" charset="0"/>
              </a:rPr>
              <a:t>NEPOLEON BONAPARTE</a:t>
            </a:r>
            <a:endParaRPr lang="en-US" b="1" dirty="0">
              <a:latin typeface="Agency FB" pitchFamily="34" charset="0"/>
            </a:endParaRPr>
          </a:p>
        </p:txBody>
      </p:sp>
      <p:sp>
        <p:nvSpPr>
          <p:cNvPr id="3" name="Content Placeholder 2"/>
          <p:cNvSpPr>
            <a:spLocks noGrp="1"/>
          </p:cNvSpPr>
          <p:nvPr>
            <p:ph idx="1"/>
          </p:nvPr>
        </p:nvSpPr>
        <p:spPr>
          <a:xfrm>
            <a:off x="533400" y="2590800"/>
            <a:ext cx="8229600" cy="4525963"/>
          </a:xfrm>
        </p:spPr>
        <p:txBody>
          <a:bodyPr/>
          <a:lstStyle/>
          <a:p>
            <a:pPr algn="ctr">
              <a:buNone/>
            </a:pPr>
            <a:r>
              <a:rPr lang="en-US" dirty="0" smtClean="0"/>
              <a:t>SEM –V</a:t>
            </a:r>
          </a:p>
          <a:p>
            <a:pPr algn="ctr">
              <a:buNone/>
            </a:pPr>
            <a:r>
              <a:rPr lang="en-US" dirty="0" smtClean="0"/>
              <a:t>CC- XI</a:t>
            </a:r>
          </a:p>
          <a:p>
            <a:pPr algn="ctr">
              <a:buNone/>
            </a:pPr>
            <a:r>
              <a:rPr lang="en-US" dirty="0" smtClean="0"/>
              <a:t>MOUSUMI ROYCHOUDHURY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rPr>
              <a:t>The beginning of military life</a:t>
            </a:r>
            <a:r>
              <a:rPr lang="as-IN" dirty="0"/>
              <a:t/>
            </a:r>
            <a:br>
              <a:rPr lang="as-IN" dirty="0"/>
            </a:br>
            <a:endParaRPr lang="en-US" dirty="0"/>
          </a:p>
        </p:txBody>
      </p:sp>
      <p:pic>
        <p:nvPicPr>
          <p:cNvPr id="4" name="Picture 2" descr="https://upload.wikimedia.org/wikipedia/commons/thumb/5/5d/Napoleon_-_2.jpg/220px-Napoleon_-_2.jpg"/>
          <p:cNvPicPr>
            <a:picLocks noChangeAspect="1" noChangeArrowheads="1"/>
          </p:cNvPicPr>
          <p:nvPr/>
        </p:nvPicPr>
        <p:blipFill>
          <a:blip r:embed="rId2"/>
          <a:srcRect/>
          <a:stretch>
            <a:fillRect/>
          </a:stretch>
        </p:blipFill>
        <p:spPr bwMode="auto">
          <a:xfrm>
            <a:off x="6019800" y="1752600"/>
            <a:ext cx="2590800" cy="3895726"/>
          </a:xfrm>
          <a:prstGeom prst="rect">
            <a:avLst/>
          </a:prstGeom>
          <a:noFill/>
        </p:spPr>
      </p:pic>
      <p:sp>
        <p:nvSpPr>
          <p:cNvPr id="3" name="Content Placeholder 2"/>
          <p:cNvSpPr>
            <a:spLocks noGrp="1"/>
          </p:cNvSpPr>
          <p:nvPr>
            <p:ph idx="1"/>
          </p:nvPr>
        </p:nvSpPr>
        <p:spPr>
          <a:xfrm>
            <a:off x="457200" y="1600200"/>
            <a:ext cx="5410200" cy="4525963"/>
          </a:xfrm>
        </p:spPr>
        <p:txBody>
          <a:bodyPr>
            <a:normAutofit/>
          </a:bodyPr>
          <a:lstStyle/>
          <a:p>
            <a:r>
              <a:rPr lang="en-US" dirty="0">
                <a:solidFill>
                  <a:srgbClr val="00B050"/>
                </a:solidFill>
              </a:rPr>
              <a:t>Napoleon graduated in 1786 and was promoted to second lieutenant. He was only seventeen then. </a:t>
            </a:r>
          </a:p>
          <a:p>
            <a:r>
              <a:rPr lang="en-US" dirty="0">
                <a:solidFill>
                  <a:srgbClr val="00B050"/>
                </a:solidFill>
              </a:rPr>
              <a:t>Before the Revolution of 1789 Napoleon observed the responsibility of the army guard in Valence and Exxon.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descr="Image result for nepolian bona 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Image result for nepolian bona 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6" name="AutoShape 6" descr="Image result for nepolian bona p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16Kelly-videoSixteenByNine1050.jpg"/>
          <p:cNvPicPr>
            <a:picLocks noChangeAspect="1"/>
          </p:cNvPicPr>
          <p:nvPr/>
        </p:nvPicPr>
        <p:blipFill>
          <a:blip r:embed="rId2"/>
          <a:stretch>
            <a:fillRect/>
          </a:stretch>
        </p:blipFill>
        <p:spPr>
          <a:xfrm>
            <a:off x="228600" y="685800"/>
            <a:ext cx="4114800" cy="5181600"/>
          </a:xfrm>
          <a:prstGeom prst="rect">
            <a:avLst/>
          </a:prstGeom>
        </p:spPr>
      </p:pic>
      <p:pic>
        <p:nvPicPr>
          <p:cNvPr id="6" name="Picture 5" descr="hqdefault (1).jpg"/>
          <p:cNvPicPr>
            <a:picLocks noChangeAspect="1"/>
          </p:cNvPicPr>
          <p:nvPr/>
        </p:nvPicPr>
        <p:blipFill>
          <a:blip r:embed="rId3"/>
          <a:stretch>
            <a:fillRect/>
          </a:stretch>
        </p:blipFill>
        <p:spPr>
          <a:xfrm>
            <a:off x="4495800" y="609600"/>
            <a:ext cx="4267200" cy="5105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7"/>
            <a:ext cx="8229600" cy="685801"/>
          </a:xfrm>
        </p:spPr>
        <p:txBody>
          <a:bodyPr>
            <a:normAutofit fontScale="90000"/>
          </a:bodyPr>
          <a:lstStyle/>
          <a:p>
            <a:r>
              <a:rPr lang="en-US" sz="4000" b="1" dirty="0">
                <a:solidFill>
                  <a:srgbClr val="C00000"/>
                </a:solidFill>
              </a:rPr>
              <a:t>Military activity in Italy (1796-97)</a:t>
            </a:r>
            <a:endParaRPr lang="en-US" dirty="0"/>
          </a:p>
        </p:txBody>
      </p:sp>
      <p:sp>
        <p:nvSpPr>
          <p:cNvPr id="3" name="Content Placeholder 2"/>
          <p:cNvSpPr>
            <a:spLocks noGrp="1"/>
          </p:cNvSpPr>
          <p:nvPr>
            <p:ph idx="1"/>
          </p:nvPr>
        </p:nvSpPr>
        <p:spPr/>
        <p:txBody>
          <a:bodyPr/>
          <a:lstStyle/>
          <a:p>
            <a:r>
              <a:rPr lang="as-IN" dirty="0"/>
              <a:t> </a:t>
            </a:r>
            <a:r>
              <a:rPr lang="en-US" dirty="0">
                <a:solidFill>
                  <a:srgbClr val="009900"/>
                </a:solidFill>
              </a:rPr>
              <a:t>She married Josephine on March 9, 1896.</a:t>
            </a:r>
          </a:p>
          <a:p>
            <a:r>
              <a:rPr lang="en-US" dirty="0">
                <a:solidFill>
                  <a:srgbClr val="009900"/>
                </a:solidFill>
              </a:rPr>
              <a:t>Soon after his marriage, Napoleon took charge of the French Army of Italy on March 26, 1897.</a:t>
            </a:r>
          </a:p>
          <a:p>
            <a:r>
              <a:rPr lang="en-US" dirty="0">
                <a:solidFill>
                  <a:srgbClr val="009900"/>
                </a:solidFill>
              </a:rPr>
              <a:t> He successfully invaded Italy.</a:t>
            </a:r>
          </a:p>
          <a:p>
            <a:r>
              <a:rPr lang="en-US" dirty="0">
                <a:solidFill>
                  <a:srgbClr val="009900"/>
                </a:solidFill>
              </a:rPr>
              <a:t>Napoleon ignored the directive to invade Italy and to dethrone the pope.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in-qimg-0f33ebf9c793ffe2dd9d93692206cf7c.jpg"/>
          <p:cNvPicPr>
            <a:picLocks noChangeAspect="1"/>
          </p:cNvPicPr>
          <p:nvPr/>
        </p:nvPicPr>
        <p:blipFill>
          <a:blip r:embed="rId2"/>
          <a:stretch>
            <a:fillRect/>
          </a:stretch>
        </p:blipFill>
        <p:spPr>
          <a:xfrm>
            <a:off x="4800600" y="609600"/>
            <a:ext cx="4038600" cy="5486400"/>
          </a:xfrm>
          <a:prstGeom prst="rect">
            <a:avLst/>
          </a:prstGeom>
        </p:spPr>
      </p:pic>
      <p:pic>
        <p:nvPicPr>
          <p:cNvPr id="3" name="Picture 2" descr="main-qimg-3daa54eab6bb7151755f33f38bf35f53.jpg"/>
          <p:cNvPicPr>
            <a:picLocks noChangeAspect="1"/>
          </p:cNvPicPr>
          <p:nvPr/>
        </p:nvPicPr>
        <p:blipFill>
          <a:blip r:embed="rId3"/>
          <a:stretch>
            <a:fillRect/>
          </a:stretch>
        </p:blipFill>
        <p:spPr>
          <a:xfrm>
            <a:off x="228600" y="533400"/>
            <a:ext cx="4191000" cy="5638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B050"/>
                </a:solidFill>
              </a:rPr>
              <a:t>Napoleon's military activities reflected his infinite knowledge of the application of military force in real life.</a:t>
            </a:r>
          </a:p>
          <a:p>
            <a:pPr marL="0" indent="0">
              <a:buNone/>
            </a:pPr>
            <a:endParaRPr lang="en-US" dirty="0">
              <a:solidFill>
                <a:srgbClr val="00B050"/>
              </a:solidFill>
            </a:endParaRPr>
          </a:p>
          <a:p>
            <a:r>
              <a:rPr lang="en-US" dirty="0">
                <a:solidFill>
                  <a:srgbClr val="00B050"/>
                </a:solidFill>
              </a:rPr>
              <a:t> In the words of Napoleon: </a:t>
            </a:r>
            <a:r>
              <a:rPr lang="en-US" i="1" dirty="0">
                <a:solidFill>
                  <a:schemeClr val="accent1">
                    <a:lumMod val="75000"/>
                  </a:schemeClr>
                </a:solidFill>
              </a:rPr>
              <a:t>"I've fought in sixty wars, but I haven't learned anything I didn't know at the beginning."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chemeClr val="accent1">
                    <a:lumMod val="75000"/>
                  </a:schemeClr>
                </a:solidFill>
              </a:rPr>
              <a:t>In March 1897, Bonaparte proposed a military campaign to occupy Egypt.</a:t>
            </a:r>
          </a:p>
          <a:p>
            <a:r>
              <a:rPr lang="en-US" dirty="0">
                <a:solidFill>
                  <a:schemeClr val="accent1">
                    <a:lumMod val="75000"/>
                  </a:schemeClr>
                </a:solidFill>
              </a:rPr>
              <a:t> Napoleon then had an incredible imagination about when to invade a province of the Ottoman Empire.</a:t>
            </a:r>
          </a:p>
          <a:p>
            <a:r>
              <a:rPr lang="en-US" dirty="0">
                <a:solidFill>
                  <a:schemeClr val="accent1">
                    <a:lumMod val="75000"/>
                  </a:schemeClr>
                </a:solidFill>
              </a:rPr>
              <a:t> Napoleon often hired spies to keep the enemy secret and to act accordingly.</a:t>
            </a:r>
          </a:p>
        </p:txBody>
      </p:sp>
      <p:sp>
        <p:nvSpPr>
          <p:cNvPr id="4" name="Title 1">
            <a:extLst>
              <a:ext uri="{FF2B5EF4-FFF2-40B4-BE49-F238E27FC236}">
                <a16:creationId xmlns:a16="http://schemas.microsoft.com/office/drawing/2014/main" xmlns="" id="{76C09388-11F8-35DB-08E0-9043E18178FF}"/>
              </a:ext>
            </a:extLst>
          </p:cNvPr>
          <p:cNvSpPr txBox="1">
            <a:spLocks/>
          </p:cNvSpPr>
          <p:nvPr/>
        </p:nvSpPr>
        <p:spPr>
          <a:xfrm>
            <a:off x="457200" y="388936"/>
            <a:ext cx="8229600" cy="685801"/>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C00000"/>
                </a:solidFill>
              </a:rPr>
              <a:t>Military activity in Egypt (1798-99)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Death</a:t>
            </a:r>
            <a:endParaRPr lang="en-US" dirty="0">
              <a:solidFill>
                <a:srgbClr val="C00000"/>
              </a:solidFill>
            </a:endParaRPr>
          </a:p>
        </p:txBody>
      </p:sp>
      <p:sp>
        <p:nvSpPr>
          <p:cNvPr id="3" name="Content Placeholder 2"/>
          <p:cNvSpPr>
            <a:spLocks noGrp="1"/>
          </p:cNvSpPr>
          <p:nvPr>
            <p:ph idx="1"/>
          </p:nvPr>
        </p:nvSpPr>
        <p:spPr/>
        <p:txBody>
          <a:bodyPr/>
          <a:lstStyle/>
          <a:p>
            <a:r>
              <a:rPr lang="en-US" dirty="0">
                <a:solidFill>
                  <a:srgbClr val="0070C0"/>
                </a:solidFill>
              </a:rPr>
              <a:t>From February 1821, Napoleon gradually began to weaken.</a:t>
            </a:r>
          </a:p>
          <a:p>
            <a:endParaRPr lang="en-US" dirty="0">
              <a:solidFill>
                <a:srgbClr val="0070C0"/>
              </a:solidFill>
            </a:endParaRPr>
          </a:p>
          <a:p>
            <a:r>
              <a:rPr lang="en-US" dirty="0">
                <a:solidFill>
                  <a:srgbClr val="0070C0"/>
                </a:solidFill>
              </a:rPr>
              <a:t> He died on May 5. His last words were "</a:t>
            </a:r>
            <a:r>
              <a:rPr lang="en-US" b="1" i="1" dirty="0">
                <a:solidFill>
                  <a:srgbClr val="0070C0"/>
                </a:solidFill>
              </a:rPr>
              <a:t>France, </a:t>
            </a:r>
            <a:r>
              <a:rPr lang="en-US" b="1" i="1" dirty="0" err="1">
                <a:solidFill>
                  <a:srgbClr val="0070C0"/>
                </a:solidFill>
              </a:rPr>
              <a:t>l'Army</a:t>
            </a:r>
            <a:r>
              <a:rPr lang="en-US" b="1" i="1" dirty="0">
                <a:solidFill>
                  <a:srgbClr val="0070C0"/>
                </a:solidFill>
              </a:rPr>
              <a:t>, tete </a:t>
            </a:r>
            <a:r>
              <a:rPr lang="en-US" b="1" i="1" dirty="0" err="1">
                <a:solidFill>
                  <a:srgbClr val="0070C0"/>
                </a:solidFill>
              </a:rPr>
              <a:t>d'Army</a:t>
            </a:r>
            <a:r>
              <a:rPr lang="en-US" b="1" i="1" dirty="0">
                <a:solidFill>
                  <a:srgbClr val="0070C0"/>
                </a:solidFill>
              </a:rPr>
              <a:t>, Josephine" </a:t>
            </a:r>
            <a:r>
              <a:rPr lang="en-US" i="1" dirty="0">
                <a:solidFill>
                  <a:srgbClr val="0070C0"/>
                </a:solidFill>
              </a:rPr>
              <a:t>(translation: "France, army, army chief, Josephine")</a:t>
            </a:r>
          </a:p>
        </p:txBody>
      </p:sp>
      <p:sp>
        <p:nvSpPr>
          <p:cNvPr id="5" name="Title 1">
            <a:extLst>
              <a:ext uri="{FF2B5EF4-FFF2-40B4-BE49-F238E27FC236}">
                <a16:creationId xmlns:a16="http://schemas.microsoft.com/office/drawing/2014/main" xmlns="" id="{A12DAD5F-95F1-6ED2-9B29-04AA85B2F03C}"/>
              </a:ext>
            </a:extLst>
          </p:cNvPr>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a:solidFill>
                  <a:srgbClr val="C00000"/>
                </a:solidFill>
              </a:rPr>
              <a:t>Death</a:t>
            </a:r>
            <a:endParaRPr lang="en-US"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poleon-death-at-St-Helena.jpg"/>
          <p:cNvPicPr>
            <a:picLocks noChangeAspect="1"/>
          </p:cNvPicPr>
          <p:nvPr/>
        </p:nvPicPr>
        <p:blipFill>
          <a:blip r:embed="rId2"/>
          <a:stretch>
            <a:fillRect/>
          </a:stretch>
        </p:blipFill>
        <p:spPr>
          <a:xfrm>
            <a:off x="685800" y="457200"/>
            <a:ext cx="7848600" cy="5715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CEAE5B-743C-C7E9-78A3-091F47ECB02F}"/>
              </a:ext>
            </a:extLst>
          </p:cNvPr>
          <p:cNvSpPr txBox="1">
            <a:spLocks/>
          </p:cNvSpPr>
          <p:nvPr/>
        </p:nvSpPr>
        <p:spPr>
          <a:xfrm>
            <a:off x="457200" y="2514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rgbClr val="C00000"/>
                </a:solidFill>
              </a:rPr>
              <a:t>THANK YOU</a:t>
            </a:r>
            <a:endParaRPr lang="en-US" dirty="0">
              <a:solidFill>
                <a:srgbClr val="C00000"/>
              </a:solidFill>
            </a:endParaRPr>
          </a:p>
        </p:txBody>
      </p:sp>
    </p:spTree>
    <p:extLst>
      <p:ext uri="{BB962C8B-B14F-4D97-AF65-F5344CB8AC3E}">
        <p14:creationId xmlns:p14="http://schemas.microsoft.com/office/powerpoint/2010/main" xmlns="" val="311342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IN" b="1" dirty="0">
                <a:solidFill>
                  <a:srgbClr val="00B050"/>
                </a:solidFill>
              </a:rPr>
              <a:t>Napoleon Bonaparte</a:t>
            </a:r>
            <a:br>
              <a:rPr lang="en-IN" b="1" dirty="0">
                <a:solidFill>
                  <a:srgbClr val="00B050"/>
                </a:solidFill>
              </a:rPr>
            </a:br>
            <a:r>
              <a:rPr lang="bn-IN" dirty="0"/>
              <a:t/>
            </a:r>
            <a:br>
              <a:rPr lang="bn-IN" dirty="0"/>
            </a:br>
            <a:endParaRPr lang="en-US" dirty="0"/>
          </a:p>
        </p:txBody>
      </p:sp>
      <p:pic>
        <p:nvPicPr>
          <p:cNvPr id="5" name="Content Placeholder 4" descr="hqdefault.jpg"/>
          <p:cNvPicPr>
            <a:picLocks noGrp="1" noChangeAspect="1"/>
          </p:cNvPicPr>
          <p:nvPr>
            <p:ph idx="1"/>
          </p:nvPr>
        </p:nvPicPr>
        <p:blipFill>
          <a:blip r:embed="rId2"/>
          <a:stretch>
            <a:fillRect/>
          </a:stretch>
        </p:blipFill>
        <p:spPr>
          <a:xfrm>
            <a:off x="609600" y="1066800"/>
            <a:ext cx="7696200" cy="54102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solidFill>
                  <a:srgbClr val="C00000"/>
                </a:solidFill>
              </a:rPr>
              <a:t>Napoleon Bonaparte (15th August 189 - 5th May 1821) was a general during the French Revolution.</a:t>
            </a:r>
          </a:p>
          <a:p>
            <a:r>
              <a:rPr lang="en-US" dirty="0">
                <a:solidFill>
                  <a:srgbClr val="C00000"/>
                </a:solidFill>
              </a:rPr>
              <a:t> He was the First Consul of the French Republic. He was Emperor of France from November 11, 1899 to April 6, 1814, and again for a short period from March 20, 1815 to June 22, 1815. He was also the king of Italy.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600200"/>
            <a:ext cx="8229600" cy="4525963"/>
          </a:xfrm>
        </p:spPr>
        <p:txBody>
          <a:bodyPr>
            <a:noAutofit/>
          </a:bodyPr>
          <a:lstStyle/>
          <a:p>
            <a:r>
              <a:rPr lang="en-US" sz="2800" dirty="0">
                <a:solidFill>
                  <a:srgbClr val="00B050"/>
                </a:solidFill>
              </a:rPr>
              <a:t>Under his leadership the French army went to war with all the European powers for more than a decade and he brought about some changes in the European army.</a:t>
            </a:r>
          </a:p>
          <a:p>
            <a:pPr marL="0" indent="0">
              <a:buNone/>
            </a:pPr>
            <a:endParaRPr lang="en-US" sz="2800" dirty="0">
              <a:solidFill>
                <a:srgbClr val="00B050"/>
              </a:solidFill>
            </a:endParaRPr>
          </a:p>
          <a:p>
            <a:r>
              <a:rPr lang="en-US" sz="2800" dirty="0">
                <a:solidFill>
                  <a:srgbClr val="00B050"/>
                </a:solidFill>
              </a:rPr>
              <a:t> He set up artillery to control the artillery of warships in Egypt, in addition to recruiting suitable troops for face-to-face confrontations, and building standard armies in all divisions.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6">
                    <a:lumMod val="75000"/>
                  </a:schemeClr>
                </a:solidFill>
              </a:rPr>
              <a:t>He chose the best ideas from different places and prepared an extraordinary force which led him to win some important battles.</a:t>
            </a:r>
          </a:p>
          <a:p>
            <a:pPr marL="0" indent="0">
              <a:buNone/>
            </a:pPr>
            <a:endParaRPr lang="en-US" dirty="0">
              <a:solidFill>
                <a:schemeClr val="accent6">
                  <a:lumMod val="75000"/>
                </a:schemeClr>
              </a:solidFill>
            </a:endParaRPr>
          </a:p>
          <a:p>
            <a:r>
              <a:rPr lang="en-US" dirty="0">
                <a:solidFill>
                  <a:schemeClr val="accent6">
                    <a:lumMod val="75000"/>
                  </a:schemeClr>
                </a:solidFill>
              </a:rPr>
              <a:t> His inventions in the army are now being trained in almost all army training centers.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solidFill>
                  <a:schemeClr val="tx2">
                    <a:lumMod val="60000"/>
                    <a:lumOff val="40000"/>
                  </a:schemeClr>
                </a:solidFill>
              </a:rPr>
              <a:t>He is best known as one of the greatest generals of all time. The establishment of the Napoleonic Code is also one of his greatest achievements.</a:t>
            </a:r>
          </a:p>
          <a:p>
            <a:r>
              <a:rPr lang="en-US" dirty="0">
                <a:solidFill>
                  <a:schemeClr val="tx2">
                    <a:lumMod val="60000"/>
                    <a:lumOff val="40000"/>
                  </a:schemeClr>
                </a:solidFill>
              </a:rPr>
              <a:t> He formed a </a:t>
            </a:r>
            <a:r>
              <a:rPr lang="en-US" b="1" dirty="0">
                <a:solidFill>
                  <a:schemeClr val="tx2">
                    <a:lumMod val="60000"/>
                    <a:lumOff val="40000"/>
                  </a:schemeClr>
                </a:solidFill>
              </a:rPr>
              <a:t>Franco-Persian</a:t>
            </a:r>
            <a:r>
              <a:rPr lang="en-US" dirty="0">
                <a:solidFill>
                  <a:schemeClr val="tx2">
                    <a:lumMod val="60000"/>
                    <a:lumOff val="40000"/>
                  </a:schemeClr>
                </a:solidFill>
              </a:rPr>
              <a:t> alliance and formed a </a:t>
            </a:r>
            <a:r>
              <a:rPr lang="en-US" b="1" dirty="0">
                <a:solidFill>
                  <a:schemeClr val="tx2">
                    <a:lumMod val="60000"/>
                    <a:lumOff val="40000"/>
                  </a:schemeClr>
                </a:solidFill>
              </a:rPr>
              <a:t>Franco-Indian alliance with </a:t>
            </a:r>
            <a:r>
              <a:rPr lang="en-US" b="1" dirty="0" err="1">
                <a:solidFill>
                  <a:schemeClr val="tx2">
                    <a:lumMod val="60000"/>
                    <a:lumOff val="40000"/>
                  </a:schemeClr>
                </a:solidFill>
              </a:rPr>
              <a:t>Tipu</a:t>
            </a:r>
            <a:r>
              <a:rPr lang="en-US" b="1" dirty="0">
                <a:solidFill>
                  <a:schemeClr val="tx2">
                    <a:lumMod val="60000"/>
                    <a:lumOff val="40000"/>
                  </a:schemeClr>
                </a:solidFill>
              </a:rPr>
              <a:t> Sultan</a:t>
            </a:r>
            <a:r>
              <a:rPr lang="en-US" dirty="0">
                <a:solidFill>
                  <a:schemeClr val="tx2">
                    <a:lumMod val="60000"/>
                    <a:lumOff val="40000"/>
                  </a:schemeClr>
                </a:solidFill>
              </a:rPr>
              <a:t>, the ruler of South India.</a:t>
            </a:r>
          </a:p>
          <a:p>
            <a:r>
              <a:rPr lang="en-US" dirty="0">
                <a:solidFill>
                  <a:schemeClr val="tx2">
                    <a:lumMod val="60000"/>
                    <a:lumOff val="40000"/>
                  </a:schemeClr>
                </a:solidFill>
              </a:rPr>
              <a:t> And provided French-trained armies during the Anglo-Mysore War, his constant aim was to pave the way for British invasion.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20px-Tipu_Sultan_BL.jpg"/>
          <p:cNvPicPr>
            <a:picLocks noChangeAspect="1"/>
          </p:cNvPicPr>
          <p:nvPr/>
        </p:nvPicPr>
        <p:blipFill>
          <a:blip r:embed="rId2"/>
          <a:stretch>
            <a:fillRect/>
          </a:stretch>
        </p:blipFill>
        <p:spPr>
          <a:xfrm>
            <a:off x="914400" y="228600"/>
            <a:ext cx="3581400" cy="46482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xmlns="" val="2874486043"/>
              </p:ext>
            </p:extLst>
          </p:nvPr>
        </p:nvGraphicFramePr>
        <p:xfrm>
          <a:off x="1371600" y="5334000"/>
          <a:ext cx="2667000" cy="731520"/>
        </p:xfrm>
        <a:graphic>
          <a:graphicData uri="http://schemas.openxmlformats.org/drawingml/2006/table">
            <a:tbl>
              <a:tblPr/>
              <a:tblGrid>
                <a:gridCol w="2667000">
                  <a:extLst>
                    <a:ext uri="{9D8B030D-6E8A-4147-A177-3AD203B41FA5}">
                      <a16:colId xmlns:a16="http://schemas.microsoft.com/office/drawing/2014/main" xmlns="" val="20000"/>
                    </a:ext>
                  </a:extLst>
                </a:gridCol>
              </a:tblGrid>
              <a:tr h="0">
                <a:tc>
                  <a:txBody>
                    <a:bodyPr/>
                    <a:lstStyle/>
                    <a:p>
                      <a:pPr algn="ctr" fontAlgn="t"/>
                      <a:r>
                        <a:rPr lang="en-US" b="1" dirty="0" err="1">
                          <a:solidFill>
                            <a:srgbClr val="FFFFFF"/>
                          </a:solidFill>
                        </a:rPr>
                        <a:t>Tipu</a:t>
                      </a:r>
                      <a:r>
                        <a:rPr lang="en-US" b="1" dirty="0">
                          <a:solidFill>
                            <a:srgbClr val="FFFFFF"/>
                          </a:solidFill>
                        </a:rPr>
                        <a:t> Sultan</a:t>
                      </a:r>
                      <a:endParaRPr lang="as-IN" b="1" dirty="0">
                        <a:solidFill>
                          <a:srgbClr val="FFFFFF"/>
                        </a:solidFill>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9F0807"/>
                    </a:solidFill>
                  </a:tcPr>
                </a:tc>
                <a:extLst>
                  <a:ext uri="{0D108BD9-81ED-4DB2-BD59-A6C34878D82A}">
                    <a16:rowId xmlns:a16="http://schemas.microsoft.com/office/drawing/2014/main" xmlns="" val="10000"/>
                  </a:ext>
                </a:extLst>
              </a:tr>
              <a:tr h="0">
                <a:tc>
                  <a:txBody>
                    <a:bodyPr/>
                    <a:lstStyle/>
                    <a:p>
                      <a:pPr algn="ctr" fontAlgn="t"/>
                      <a:r>
                        <a:rPr lang="en-US" b="1" dirty="0"/>
                        <a:t>King of Mysore</a:t>
                      </a:r>
                      <a:endParaRPr lang="as-IN" b="1"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xmlns="" val="10001"/>
                  </a:ext>
                </a:extLst>
              </a:tr>
            </a:tbl>
          </a:graphicData>
        </a:graphic>
      </p:graphicFrame>
      <p:pic>
        <p:nvPicPr>
          <p:cNvPr id="4" name="Picture 2" descr="Full length portrait of Napoleon in his forties, in high-ranking white and dark blue military dress uniform. He stands amid rich 18th century furniture laden with papers, and gazes at the viewer. His hair is Brutus style, cropped close but with a short fringe in front, and his right hand is tucked in his waistcoat."/>
          <p:cNvPicPr>
            <a:picLocks noChangeAspect="1" noChangeArrowheads="1"/>
          </p:cNvPicPr>
          <p:nvPr/>
        </p:nvPicPr>
        <p:blipFill>
          <a:blip r:embed="rId3"/>
          <a:srcRect/>
          <a:stretch>
            <a:fillRect/>
          </a:stretch>
        </p:blipFill>
        <p:spPr bwMode="auto">
          <a:xfrm>
            <a:off x="4724400" y="228600"/>
            <a:ext cx="3962400" cy="5029200"/>
          </a:xfrm>
          <a:prstGeom prst="rect">
            <a:avLst/>
          </a:prstGeom>
          <a:noFill/>
        </p:spPr>
      </p:pic>
      <p:sp>
        <p:nvSpPr>
          <p:cNvPr id="5" name="Rectangle 4"/>
          <p:cNvSpPr/>
          <p:nvPr/>
        </p:nvSpPr>
        <p:spPr>
          <a:xfrm>
            <a:off x="5410200" y="5438150"/>
            <a:ext cx="3276600" cy="523220"/>
          </a:xfrm>
          <a:prstGeom prst="rect">
            <a:avLst/>
          </a:prstGeom>
        </p:spPr>
        <p:txBody>
          <a:bodyPr wrap="square">
            <a:spAutoFit/>
          </a:bodyPr>
          <a:lstStyle/>
          <a:p>
            <a:r>
              <a:rPr lang="en-US" sz="2800" dirty="0">
                <a:solidFill>
                  <a:srgbClr val="C00000"/>
                </a:solidFill>
              </a:rPr>
              <a:t>Napoleon Bonaparte</a:t>
            </a:r>
            <a:endParaRPr lang="en-US" sz="1600" dirty="0">
              <a:solidFill>
                <a:schemeClr val="accent5">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Early Life</a:t>
            </a:r>
            <a:endParaRPr lang="as-IN" dirty="0">
              <a:solidFill>
                <a:srgbClr val="00B050"/>
              </a:solidFill>
            </a:endParaRPr>
          </a:p>
        </p:txBody>
      </p:sp>
      <p:sp>
        <p:nvSpPr>
          <p:cNvPr id="3" name="Content Placeholder 2"/>
          <p:cNvSpPr>
            <a:spLocks noGrp="1"/>
          </p:cNvSpPr>
          <p:nvPr>
            <p:ph idx="1"/>
          </p:nvPr>
        </p:nvSpPr>
        <p:spPr/>
        <p:txBody>
          <a:bodyPr/>
          <a:lstStyle/>
          <a:p>
            <a:r>
              <a:rPr lang="en-US" dirty="0">
                <a:solidFill>
                  <a:srgbClr val="C00000"/>
                </a:solidFill>
              </a:rPr>
              <a:t>Napoleon de Bonaparte was born on 15 August 189 in the city of Ajaccio in Corsica, France.</a:t>
            </a:r>
          </a:p>
          <a:p>
            <a:r>
              <a:rPr lang="en-US" dirty="0">
                <a:solidFill>
                  <a:srgbClr val="C00000"/>
                </a:solidFill>
              </a:rPr>
              <a:t> The island was given to France by the Republic of Genoa just a year before his birth.</a:t>
            </a:r>
          </a:p>
          <a:p>
            <a:r>
              <a:rPr lang="en-US" dirty="0">
                <a:solidFill>
                  <a:srgbClr val="C00000"/>
                </a:solidFill>
              </a:rPr>
              <a:t>He later came to be known as Napoleon Bonaparte.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IN" dirty="0">
                <a:solidFill>
                  <a:srgbClr val="00B050"/>
                </a:solidFill>
              </a:rPr>
              <a:t>His father, Carlo Bonaparte, was born in 1848 in the Republic of Genoa. Napoleon's mother, Maria Letizia </a:t>
            </a:r>
            <a:r>
              <a:rPr lang="en-IN" dirty="0" err="1">
                <a:solidFill>
                  <a:srgbClr val="00B050"/>
                </a:solidFill>
              </a:rPr>
              <a:t>Ramolino</a:t>
            </a:r>
            <a:r>
              <a:rPr lang="en-IN" dirty="0">
                <a:solidFill>
                  <a:srgbClr val="00B050"/>
                </a:solidFill>
              </a:rPr>
              <a:t>, had a profound effect on his childhood.</a:t>
            </a:r>
          </a:p>
          <a:p>
            <a:r>
              <a:rPr lang="en-IN" dirty="0">
                <a:solidFill>
                  <a:srgbClr val="00B050"/>
                </a:solidFill>
              </a:rPr>
              <a:t>Napoleon's older brother was Joseph Bonaparte. Napoleon was second. His descendants were Lucien Bonaparte, Alyssa Bonaparte, Louis Bonaparte, Pauline Bonaparte, Caroline Bonaparte and Jerome Bonaparte.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565</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NEPOLEON BONAPARTE</vt:lpstr>
      <vt:lpstr>Napoleon Bonaparte  </vt:lpstr>
      <vt:lpstr>Slide 3</vt:lpstr>
      <vt:lpstr>Slide 4</vt:lpstr>
      <vt:lpstr>Slide 5</vt:lpstr>
      <vt:lpstr>Slide 6</vt:lpstr>
      <vt:lpstr>Slide 7</vt:lpstr>
      <vt:lpstr>Early Life</vt:lpstr>
      <vt:lpstr>Slide 9</vt:lpstr>
      <vt:lpstr>The beginning of military life </vt:lpstr>
      <vt:lpstr>Slide 11</vt:lpstr>
      <vt:lpstr>Military activity in Italy (1796-97)</vt:lpstr>
      <vt:lpstr>Slide 13</vt:lpstr>
      <vt:lpstr>Slide 14</vt:lpstr>
      <vt:lpstr>Slide 15</vt:lpstr>
      <vt:lpstr>Death</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46</cp:revision>
  <dcterms:created xsi:type="dcterms:W3CDTF">2019-07-19T07:52:48Z</dcterms:created>
  <dcterms:modified xsi:type="dcterms:W3CDTF">2022-12-20T08:43:11Z</dcterms:modified>
</cp:coreProperties>
</file>